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4" r:id="rId5"/>
    <p:sldId id="265" r:id="rId6"/>
    <p:sldId id="267" r:id="rId7"/>
    <p:sldId id="268" r:id="rId8"/>
    <p:sldId id="269" r:id="rId9"/>
    <p:sldId id="266" r:id="rId10"/>
    <p:sldId id="271" r:id="rId11"/>
    <p:sldId id="272" r:id="rId12"/>
    <p:sldId id="273" r:id="rId13"/>
    <p:sldId id="274" r:id="rId14"/>
    <p:sldId id="275" r:id="rId15"/>
    <p:sldId id="260" r:id="rId16"/>
    <p:sldId id="261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AB0BA-FB68-4B3A-8ADA-D311DCBA2DC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8A6C8-5C30-4E30-8700-C38170E6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4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819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A6C8-5C30-4E30-8700-C38170E6B3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3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A6C8-5C30-4E30-8700-C38170E6B3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0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A6C8-5C30-4E30-8700-C38170E6B3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52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A6C8-5C30-4E30-8700-C38170E6B3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4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A6C8-5C30-4E30-8700-C38170E6B3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6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C34C-C94E-4FC0-B97F-7F6E785FA73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D21E3-CBC1-49D0-A9C2-F1E3F0E8D2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C34C-C94E-4FC0-B97F-7F6E785FA73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21E3-CBC1-49D0-A9C2-F1E3F0E8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C34C-C94E-4FC0-B97F-7F6E785FA73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21E3-CBC1-49D0-A9C2-F1E3F0E8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C34C-C94E-4FC0-B97F-7F6E785FA73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21E3-CBC1-49D0-A9C2-F1E3F0E8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C34C-C94E-4FC0-B97F-7F6E785FA73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21E3-CBC1-49D0-A9C2-F1E3F0E8D2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C34C-C94E-4FC0-B97F-7F6E785FA73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21E3-CBC1-49D0-A9C2-F1E3F0E8D2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C34C-C94E-4FC0-B97F-7F6E785FA73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21E3-CBC1-49D0-A9C2-F1E3F0E8D2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C34C-C94E-4FC0-B97F-7F6E785FA73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21E3-CBC1-49D0-A9C2-F1E3F0E8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C34C-C94E-4FC0-B97F-7F6E785FA73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21E3-CBC1-49D0-A9C2-F1E3F0E8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C34C-C94E-4FC0-B97F-7F6E785FA73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21E3-CBC1-49D0-A9C2-F1E3F0E8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C34C-C94E-4FC0-B97F-7F6E785FA73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21E3-CBC1-49D0-A9C2-F1E3F0E8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ACCC34C-C94E-4FC0-B97F-7F6E785FA73E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BD21E3-CBC1-49D0-A9C2-F1E3F0E8D2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dnataf@aac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68300" y="748506"/>
            <a:ext cx="4648200" cy="20931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Learning with the </a:t>
            </a:r>
            <a:br>
              <a:rPr lang="en-US" altLang="en-US" sz="3200" dirty="0" smtClean="0"/>
            </a:br>
            <a:r>
              <a:rPr lang="en-US" altLang="en-US" sz="3200" dirty="0" smtClean="0"/>
              <a:t>Center for the Study of Local Issues: </a:t>
            </a:r>
            <a:br>
              <a:rPr lang="en-US" altLang="en-US" sz="3200" dirty="0" smtClean="0"/>
            </a:br>
            <a:r>
              <a:rPr lang="en-US" altLang="en-US" sz="3200" b="1" dirty="0" smtClean="0"/>
              <a:t>Instructional Meeting</a:t>
            </a:r>
          </a:p>
        </p:txBody>
      </p: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533400" y="3569855"/>
            <a:ext cx="4419600" cy="2586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Dan Nataf, PhD, </a:t>
            </a:r>
            <a:r>
              <a:rPr lang="en-US" altLang="en-US" sz="1800" dirty="0"/>
              <a:t>Director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Center for the Study of Local Issues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Careers 132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Anne Arundel Community College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101 College Parkway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Arnold, MD 21012-1895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http:www2.aacc.edu/</a:t>
            </a:r>
            <a:r>
              <a:rPr lang="en-US" altLang="en-US" sz="1800" dirty="0" err="1"/>
              <a:t>csli</a:t>
            </a: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ddnataf@aacc.edu</a:t>
            </a: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410.777.2733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199" y="990600"/>
            <a:ext cx="35075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Agenda: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Tx/>
              <a:buAutoNum type="romanUcPeriod"/>
              <a:defRPr/>
            </a:pPr>
            <a:r>
              <a:rPr lang="en-US" dirty="0" smtClean="0"/>
              <a:t>Welcome</a:t>
            </a:r>
          </a:p>
          <a:p>
            <a:pPr marL="342900" indent="-342900">
              <a:buFontTx/>
              <a:buAutoNum type="romanUcPeriod"/>
              <a:defRPr/>
            </a:pPr>
            <a:r>
              <a:rPr lang="en-US" dirty="0"/>
              <a:t>Introductory script</a:t>
            </a:r>
          </a:p>
          <a:p>
            <a:pPr marL="342900" indent="-342900">
              <a:buFontTx/>
              <a:buAutoNum type="romanUcPeriod"/>
              <a:defRPr/>
            </a:pPr>
            <a:r>
              <a:rPr lang="en-US" dirty="0" smtClean="0"/>
              <a:t>Student </a:t>
            </a:r>
            <a:r>
              <a:rPr lang="en-US" dirty="0" smtClean="0"/>
              <a:t>Participation Confirmation Form</a:t>
            </a:r>
            <a:endParaRPr lang="en-US" dirty="0"/>
          </a:p>
          <a:p>
            <a:pPr marL="342900" indent="-342900">
              <a:buFontTx/>
              <a:buAutoNum type="romanUcPeriod"/>
              <a:defRPr/>
            </a:pPr>
            <a:r>
              <a:rPr lang="en-US" dirty="0" smtClean="0"/>
              <a:t>Student Telephone Use</a:t>
            </a:r>
            <a:endParaRPr lang="en-US" dirty="0"/>
          </a:p>
          <a:p>
            <a:pPr marL="342900" indent="-342900">
              <a:buFontTx/>
              <a:buAutoNum type="romanUcPeriod"/>
              <a:defRPr/>
            </a:pPr>
            <a:r>
              <a:rPr lang="en-US" dirty="0" smtClean="0"/>
              <a:t>Student Marking Instructions</a:t>
            </a:r>
            <a:endParaRPr lang="en-US" dirty="0"/>
          </a:p>
          <a:p>
            <a:pPr marL="342900" indent="-342900">
              <a:buFontTx/>
              <a:buAutoNum type="romanUcPeriod"/>
              <a:defRPr/>
            </a:pPr>
            <a:r>
              <a:rPr lang="en-US" dirty="0" smtClean="0"/>
              <a:t>Students: Complete </a:t>
            </a:r>
            <a:r>
              <a:rPr lang="en-US" dirty="0" smtClean="0"/>
              <a:t>the survey </a:t>
            </a:r>
            <a:r>
              <a:rPr lang="en-US" dirty="0" smtClean="0"/>
              <a:t>questionnaire, then off to the phones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4400" dirty="0" smtClean="0"/>
              <a:t>Marking </a:t>
            </a:r>
            <a:r>
              <a:rPr lang="en-US" sz="4400" dirty="0" smtClean="0"/>
              <a:t>Instructions p.5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  <a:noFill/>
        </p:spPr>
        <p:txBody>
          <a:bodyPr/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Identify</a:t>
            </a:r>
            <a:r>
              <a:rPr lang="en-US" sz="2000" b="1" dirty="0" smtClean="0">
                <a:solidFill>
                  <a:schemeClr val="tx1"/>
                </a:solidFill>
              </a:rPr>
              <a:t>: Write </a:t>
            </a:r>
            <a:r>
              <a:rPr lang="en-US" sz="2000" b="1" dirty="0" smtClean="0">
                <a:solidFill>
                  <a:schemeClr val="tx1"/>
                </a:solidFill>
              </a:rPr>
              <a:t>your last name, room number at top of survey questionnaire (for completes or incomplete (check box))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Circle the </a:t>
            </a:r>
            <a:r>
              <a:rPr lang="en-US" sz="1800" b="1" u="sng" dirty="0">
                <a:solidFill>
                  <a:schemeClr val="tx1"/>
                </a:solidFill>
              </a:rPr>
              <a:t>color</a:t>
            </a:r>
            <a:r>
              <a:rPr lang="en-US" sz="1800" b="1" dirty="0">
                <a:solidFill>
                  <a:schemeClr val="tx1"/>
                </a:solidFill>
              </a:rPr>
              <a:t> of the paper upon which your telephone numbers are printed – Use </a:t>
            </a:r>
            <a:r>
              <a:rPr lang="en-US" sz="1800" b="1" dirty="0">
                <a:solidFill>
                  <a:srgbClr val="00B050"/>
                </a:solidFill>
              </a:rPr>
              <a:t>G for Green</a:t>
            </a:r>
            <a:r>
              <a:rPr lang="en-US" sz="1800" b="1" dirty="0" smtClean="0">
                <a:solidFill>
                  <a:schemeClr val="tx1"/>
                </a:solidFill>
              </a:rPr>
              <a:t>,                             and</a:t>
            </a:r>
            <a:r>
              <a:rPr lang="en-US" sz="1800" b="1" dirty="0" smtClean="0"/>
              <a:t>.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274095"/>
            <a:ext cx="61436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191001" y="2221345"/>
            <a:ext cx="76199" cy="902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576513" y="1161687"/>
            <a:ext cx="928687" cy="1733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638800" y="1186584"/>
            <a:ext cx="76200" cy="1709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553200" y="1371600"/>
            <a:ext cx="4191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191859"/>
              </p:ext>
            </p:extLst>
          </p:nvPr>
        </p:nvGraphicFramePr>
        <p:xfrm>
          <a:off x="4710113" y="1826705"/>
          <a:ext cx="1600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Y for yellow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120205"/>
              </p:ext>
            </p:extLst>
          </p:nvPr>
        </p:nvGraphicFramePr>
        <p:xfrm>
          <a:off x="6934200" y="1850505"/>
          <a:ext cx="1600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W for white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13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4400" dirty="0"/>
              <a:t>Marking Instructions p.5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858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CIRCLE the correct answer – make sure that the circle is clear; erase if necessary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191000" y="2221345"/>
            <a:ext cx="1030865" cy="902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1" y="1447800"/>
            <a:ext cx="57816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429000" y="1066800"/>
            <a:ext cx="3292764" cy="1556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52800" y="1066800"/>
            <a:ext cx="3200400" cy="480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721764" y="2514601"/>
            <a:ext cx="228600" cy="2182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93164" y="5649192"/>
            <a:ext cx="228600" cy="2182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1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4000" dirty="0" smtClean="0"/>
              <a:t>Marking </a:t>
            </a:r>
            <a:r>
              <a:rPr lang="en-US" sz="4000" dirty="0" smtClean="0"/>
              <a:t>Instructions  p.5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858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know, unsure, no answer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volunteer these answer choices unless it is written into the question as an answer choice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is volunteered by the respondent. If there is a 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“unsure” or “can’t decide” then circle that number under those conditions.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 “unsure/no answer” if the respondent can’t decide or has no response after 10 seconds (and maybe after reading the question a second time!).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057400" y="4192732"/>
            <a:ext cx="1030865" cy="902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98091" y="3087255"/>
            <a:ext cx="3292764" cy="1556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06432" y="3467100"/>
            <a:ext cx="1846768" cy="2400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493164" y="5649192"/>
            <a:ext cx="228600" cy="2182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32809"/>
            <a:ext cx="7467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858000" y="4667250"/>
            <a:ext cx="228600" cy="2182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162800" y="1600200"/>
            <a:ext cx="990600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15000" y="2438400"/>
            <a:ext cx="685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438900" y="3257550"/>
            <a:ext cx="228600" cy="2182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3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Marking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858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end of survey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respondent about providing us with 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address for future surveys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SURE TO NOTE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(your decide) AND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ZIPCODE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(from calling sheet)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772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505200" y="1736436"/>
            <a:ext cx="1828800" cy="3826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352800" y="1752600"/>
            <a:ext cx="2819400" cy="419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91101" y="1390650"/>
            <a:ext cx="2286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592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Marking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85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Open-ended questions – these have no preset answer choices (or there is a list of such choices, but instructions say “DON’T READ THE LIST!”)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answer – enough words that the answer is clear enough to code afterwards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172200" y="17526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38704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362200" y="18288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798" y="5867400"/>
            <a:ext cx="8539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 “Best experience” or “agree with his policies” or “good personality/temperament” or “agree with –specific policy (taxes, defense, free college 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5029200"/>
            <a:ext cx="267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Lindsay Graham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3581400"/>
            <a:ext cx="251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Jim Webb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114800" y="2058555"/>
            <a:ext cx="304800" cy="3885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22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Finally…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144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 intern or supervisor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come in periodically to check for completed surveys – put them to the side so that they are visible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forget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bring ALL your materials (including any uncollected surveys) to the table near the CSLI door at the end of the evening.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:\Learning\Sarbanes Center\Photos &amp; Images\CSLI\Spring 2014 semi annual srvy\student intern reviewing completed surv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81363"/>
            <a:ext cx="192966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524000" y="1295400"/>
            <a:ext cx="8382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095500" y="1676400"/>
            <a:ext cx="4610100" cy="381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3752273" cy="273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743201" y="3048000"/>
            <a:ext cx="2819399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G:\Learning\Sarbanes Center\Photos &amp; Images\CSLI\Spring 2014 semi annual srvy\student intern picking up completed surve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62" y="5063706"/>
            <a:ext cx="2914362" cy="164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0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Learning\Sarbanes Center\Photos &amp; Images\CSLI\2015SurveyPictures_040115\IMG_0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Learning\Sarbanes Center\Photos &amp; Images\CSLI\Spring 2014 semi annual srvy\student intern picking up completed surve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40576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77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G:\Learning\Sarbanes Center\Photos &amp; Images\CSLI\2015SurveyPictures_040115\IMG_0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Learning\Sarbanes Center\Photos &amp; Images\CSLI\2015SurveyPictures_040115\IMG_0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419476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41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1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34" y="990600"/>
            <a:ext cx="8229600" cy="4525963"/>
          </a:xfrm>
        </p:spPr>
        <p:txBody>
          <a:bodyPr/>
          <a:lstStyle/>
          <a:p>
            <a:r>
              <a:rPr lang="en-US" b="1" dirty="0" smtClean="0"/>
              <a:t>Center for the Study of Local Issues</a:t>
            </a:r>
            <a:br>
              <a:rPr lang="en-US" b="1" dirty="0" smtClean="0"/>
            </a:br>
            <a:r>
              <a:rPr lang="en-US" b="1" dirty="0" smtClean="0"/>
              <a:t>- A Community/College Resource</a:t>
            </a:r>
          </a:p>
          <a:p>
            <a:pPr lvl="1"/>
            <a:r>
              <a:rPr lang="en-US" dirty="0" smtClean="0"/>
              <a:t>A research center at AACC since 1980</a:t>
            </a:r>
          </a:p>
          <a:p>
            <a:pPr lvl="1"/>
            <a:r>
              <a:rPr lang="en-US" dirty="0" smtClean="0"/>
              <a:t>Surveys of County residents </a:t>
            </a:r>
            <a:r>
              <a:rPr lang="en-US" dirty="0"/>
              <a:t>each </a:t>
            </a:r>
            <a:r>
              <a:rPr lang="en-US" dirty="0" smtClean="0"/>
              <a:t>semester</a:t>
            </a:r>
          </a:p>
          <a:p>
            <a:pPr lvl="1"/>
            <a:r>
              <a:rPr lang="en-US" dirty="0" smtClean="0"/>
              <a:t>Public access to all findings back to 1995 – </a:t>
            </a:r>
            <a:br>
              <a:rPr lang="en-US" dirty="0" smtClean="0"/>
            </a:br>
            <a:r>
              <a:rPr lang="en-US" b="1" dirty="0" smtClean="0"/>
              <a:t>www2.aacc.edu/csli</a:t>
            </a:r>
          </a:p>
          <a:p>
            <a:pPr lvl="2"/>
            <a:r>
              <a:rPr lang="en-US" dirty="0" smtClean="0"/>
              <a:t>Interactive database</a:t>
            </a:r>
          </a:p>
          <a:p>
            <a:pPr lvl="2"/>
            <a:r>
              <a:rPr lang="en-US" dirty="0" smtClean="0"/>
              <a:t>Press releases</a:t>
            </a:r>
          </a:p>
          <a:p>
            <a:pPr lvl="2"/>
            <a:r>
              <a:rPr lang="en-US" dirty="0" smtClean="0"/>
              <a:t>Public presentations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533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34" y="3943350"/>
            <a:ext cx="4876799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G:\Learning\Sarbanes Center\Photos &amp; Images\CSLI\Press Release S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838200"/>
            <a:ext cx="316583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Students’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/>
              <a:t>Students – key to accomplishing these surveys</a:t>
            </a:r>
          </a:p>
          <a:p>
            <a:pPr lvl="2"/>
            <a:r>
              <a:rPr lang="en-US" dirty="0"/>
              <a:t>Telephone interviewing</a:t>
            </a:r>
          </a:p>
          <a:p>
            <a:pPr lvl="2"/>
            <a:r>
              <a:rPr lang="en-US" dirty="0"/>
              <a:t>Data entry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" y="3653005"/>
            <a:ext cx="2809875" cy="297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:\Learning\Sarbanes Center\Photos &amp; Images\CSLI\2015SurveyPictures_040115\IMG_06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544"/>
            <a:ext cx="1794164" cy="24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Learning\Sarbanes Center\Photos &amp; Images\CSLI\2015SurveyPictures_040115\IMG_06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64" y="21336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4003964" cy="2362200"/>
          </a:xfrm>
          <a:prstGeom prst="rect">
            <a:avLst/>
          </a:prstGeom>
        </p:spPr>
      </p:pic>
      <p:pic>
        <p:nvPicPr>
          <p:cNvPr id="9" name="Picture 4" descr="G:\Learning\Sarbanes Center\Photos &amp; Images\CSLI\2015SurveyPictures_040115\IMG_07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95020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7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Students’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839200" cy="4525963"/>
          </a:xfrm>
        </p:spPr>
        <p:txBody>
          <a:bodyPr/>
          <a:lstStyle/>
          <a:p>
            <a:pPr lvl="1"/>
            <a:r>
              <a:rPr lang="en-US" b="1" dirty="0" smtClean="0"/>
              <a:t>Complete the “Student Participation Confirmation Form – info to instructors</a:t>
            </a:r>
          </a:p>
          <a:p>
            <a:pPr lvl="1"/>
            <a:r>
              <a:rPr lang="en-US" b="1" dirty="0" smtClean="0"/>
              <a:t>Turn it (</a:t>
            </a:r>
            <a:r>
              <a:rPr lang="en-US" b="1" u="sng" dirty="0" smtClean="0"/>
              <a:t>and ALL other materials</a:t>
            </a:r>
            <a:r>
              <a:rPr lang="en-US" b="1" dirty="0" smtClean="0"/>
              <a:t>) in at the END OF THE INTERVIEWING PERIOD – Table outside Careers 132</a:t>
            </a:r>
            <a:endParaRPr lang="en-US" b="1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91" y="1295400"/>
            <a:ext cx="5410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G:\Learning\Sarbanes Center\Photos &amp; Images\CSLI\Spring 2014 semi annual srvy\student looking over packet of mate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" y="1649994"/>
            <a:ext cx="3733800" cy="206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" y="3717785"/>
            <a:ext cx="3752273" cy="273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56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z="3200" b="1" dirty="0" smtClean="0"/>
              <a:t>Student Instructions: Introductory Script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Main Goal: </a:t>
            </a:r>
            <a:r>
              <a:rPr lang="en-US" b="1" u="sng" dirty="0" smtClean="0">
                <a:solidFill>
                  <a:schemeClr val="tx1"/>
                </a:solidFill>
              </a:rPr>
              <a:t>Generate Completed Surveys with qualified residents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Introductory Script</a:t>
            </a:r>
            <a:r>
              <a:rPr lang="en-US" b="1" dirty="0" smtClean="0">
                <a:solidFill>
                  <a:schemeClr val="tx1"/>
                </a:solidFill>
              </a:rPr>
              <a:t>: Read once </a:t>
            </a:r>
            <a:r>
              <a:rPr lang="en-US" b="1" dirty="0" smtClean="0">
                <a:solidFill>
                  <a:schemeClr val="tx1"/>
                </a:solidFill>
              </a:rPr>
              <a:t>someone answers phone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91373"/>
            <a:ext cx="5162550" cy="546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0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4400" dirty="0" smtClean="0"/>
              <a:t>Telephone Numbers…</a:t>
            </a:r>
            <a:endParaRPr lang="en-US" sz="4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9" y="2322801"/>
            <a:ext cx="53666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109" y="7620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All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calls are noted by AACC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number, time and duration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the </a:t>
            </a:r>
            <a:r>
              <a:rPr lang="en-US" b="1" u="sng" dirty="0" smtClean="0"/>
              <a:t>list of telephone numbers </a:t>
            </a:r>
            <a:r>
              <a:rPr lang="en-US" dirty="0" smtClean="0"/>
              <a:t>to identify the results of the call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Results</a:t>
            </a:r>
            <a:r>
              <a:rPr lang="en-US" dirty="0" smtClean="0"/>
              <a:t>: Was </a:t>
            </a:r>
            <a:r>
              <a:rPr lang="en-US" dirty="0" smtClean="0"/>
              <a:t>it a completion, a refusal, an ineligible person, a busy/voicemail, a bad number or something else?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Accountability</a:t>
            </a:r>
            <a:r>
              <a:rPr lang="en-US" dirty="0" smtClean="0"/>
              <a:t>: PUT </a:t>
            </a:r>
            <a:r>
              <a:rPr lang="en-US" dirty="0" smtClean="0"/>
              <a:t>THE TIME AT THE END OF THE CALL IN THE CELL</a:t>
            </a:r>
            <a:endParaRPr lang="en-US" dirty="0"/>
          </a:p>
        </p:txBody>
      </p:sp>
      <p:pic>
        <p:nvPicPr>
          <p:cNvPr id="6" name="Picture 3" descr="G:\Learning\Sarbanes Center\Photos &amp; Images\CSLI\2015SurveyPictures_040115\IMG_07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39328"/>
            <a:ext cx="3048000" cy="385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934200" y="2057400"/>
            <a:ext cx="68580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3" y="5105400"/>
            <a:ext cx="3419476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2133600" y="2057400"/>
            <a:ext cx="4572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58000" y="2057400"/>
            <a:ext cx="76200" cy="411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98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4400" dirty="0" smtClean="0"/>
              <a:t>Calling </a:t>
            </a:r>
            <a:r>
              <a:rPr lang="en-US" sz="4400" dirty="0" smtClean="0"/>
              <a:t>Instructions (p. 2)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Get an outside line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DIAL “9” prior to the area code and telephone number (add “1”if needed)</a:t>
            </a:r>
            <a:br>
              <a:rPr lang="en-US" sz="2600" b="1" dirty="0" smtClean="0">
                <a:solidFill>
                  <a:schemeClr val="tx1"/>
                </a:solidFill>
              </a:rPr>
            </a:br>
            <a:endParaRPr lang="en-US" sz="26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Special circumstances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Busy signal, voicemail, no </a:t>
            </a:r>
            <a:r>
              <a:rPr lang="en-US" sz="2600" b="1" dirty="0">
                <a:solidFill>
                  <a:schemeClr val="tx1"/>
                </a:solidFill>
              </a:rPr>
              <a:t>answer on first </a:t>
            </a:r>
            <a:r>
              <a:rPr lang="en-US" sz="2600" b="1" dirty="0" smtClean="0">
                <a:solidFill>
                  <a:schemeClr val="tx1"/>
                </a:solidFill>
              </a:rPr>
              <a:t>try</a:t>
            </a: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Check off the appropriate box and </a:t>
            </a:r>
            <a:r>
              <a:rPr lang="en-US" sz="2600" b="1" u="sng" dirty="0">
                <a:solidFill>
                  <a:schemeClr val="tx1"/>
                </a:solidFill>
              </a:rPr>
              <a:t>try again before leaving the page</a:t>
            </a:r>
            <a:r>
              <a:rPr lang="en-US" sz="2600" dirty="0">
                <a:solidFill>
                  <a:schemeClr val="tx1"/>
                </a:solidFill>
              </a:rPr>
              <a:t>; note the call back time in the "other" space provided on the calling sheet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  <a:br>
              <a:rPr lang="en-US" sz="2600" dirty="0" smtClean="0">
                <a:solidFill>
                  <a:schemeClr val="tx1"/>
                </a:solidFill>
              </a:rPr>
            </a:br>
            <a:endParaRPr lang="en-US" sz="2600" dirty="0">
              <a:solidFill>
                <a:schemeClr val="tx1"/>
              </a:solidFill>
            </a:endParaRP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Wrong (Changed) Numbers, Faxes, Modems, Businesses</a:t>
            </a:r>
            <a:endParaRPr lang="en-US" sz="2600" dirty="0">
              <a:solidFill>
                <a:schemeClr val="tx1"/>
              </a:solidFill>
            </a:endParaRP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Make a notation in the "No Answer/Bad #" space provided and move to the next </a:t>
            </a:r>
            <a:r>
              <a:rPr lang="en-US" sz="2600" dirty="0" smtClean="0">
                <a:solidFill>
                  <a:schemeClr val="tx1"/>
                </a:solidFill>
              </a:rPr>
              <a:t>number</a:t>
            </a:r>
            <a:br>
              <a:rPr lang="en-US" sz="2600" dirty="0" smtClean="0">
                <a:solidFill>
                  <a:schemeClr val="tx1"/>
                </a:solidFill>
              </a:rPr>
            </a:br>
            <a:endParaRPr lang="en-US" sz="2600" dirty="0">
              <a:solidFill>
                <a:schemeClr val="tx1"/>
              </a:solidFill>
            </a:endParaRP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Can’t Speak to You Right </a:t>
            </a:r>
            <a:r>
              <a:rPr lang="en-US" sz="2600" b="1" dirty="0" smtClean="0">
                <a:solidFill>
                  <a:schemeClr val="tx1"/>
                </a:solidFill>
              </a:rPr>
              <a:t>Now – </a:t>
            </a:r>
          </a:p>
          <a:p>
            <a:pPr lvl="2"/>
            <a:r>
              <a:rPr lang="en-US" sz="2600" b="1" i="1" dirty="0" smtClean="0">
                <a:solidFill>
                  <a:schemeClr val="tx1"/>
                </a:solidFill>
              </a:rPr>
              <a:t>say</a:t>
            </a:r>
            <a:r>
              <a:rPr lang="en-US" sz="2600" b="1" dirty="0" smtClean="0">
                <a:solidFill>
                  <a:schemeClr val="tx1"/>
                </a:solidFill>
              </a:rPr>
              <a:t> “</a:t>
            </a:r>
            <a:r>
              <a:rPr lang="en-US" sz="2600" dirty="0" smtClean="0">
                <a:solidFill>
                  <a:schemeClr val="tx1"/>
                </a:solidFill>
              </a:rPr>
              <a:t>Call I call you back at a specific time later tonight?”  </a:t>
            </a:r>
            <a:r>
              <a:rPr lang="en-US" sz="2600" b="1" dirty="0" smtClean="0">
                <a:solidFill>
                  <a:schemeClr val="tx1"/>
                </a:solidFill>
              </a:rPr>
              <a:t>(Write call back time in “Other” space )</a:t>
            </a:r>
            <a:br>
              <a:rPr lang="en-US" sz="2600" b="1" dirty="0" smtClean="0">
                <a:solidFill>
                  <a:schemeClr val="tx1"/>
                </a:solidFill>
              </a:rPr>
            </a:br>
            <a:endParaRPr lang="en-US" sz="2600" b="1" dirty="0" smtClean="0">
              <a:solidFill>
                <a:schemeClr val="tx1"/>
              </a:solidFill>
            </a:endParaRP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Respondent Says: “Can I Call You Back Later</a:t>
            </a:r>
            <a:r>
              <a:rPr lang="en-US" sz="2600" b="1" dirty="0" smtClean="0">
                <a:solidFill>
                  <a:schemeClr val="tx1"/>
                </a:solidFill>
              </a:rPr>
              <a:t>” – </a:t>
            </a:r>
          </a:p>
          <a:p>
            <a:pPr lvl="2"/>
            <a:r>
              <a:rPr lang="en-US" sz="2600" b="1" i="1" dirty="0" smtClean="0">
                <a:solidFill>
                  <a:schemeClr val="tx1"/>
                </a:solidFill>
              </a:rPr>
              <a:t>say</a:t>
            </a:r>
            <a:r>
              <a:rPr lang="en-US" sz="2600" b="1" dirty="0" smtClean="0">
                <a:solidFill>
                  <a:schemeClr val="tx1"/>
                </a:solidFill>
              </a:rPr>
              <a:t> “</a:t>
            </a:r>
            <a:r>
              <a:rPr lang="en-US" sz="2600" dirty="0" smtClean="0">
                <a:solidFill>
                  <a:schemeClr val="tx1"/>
                </a:solidFill>
              </a:rPr>
              <a:t>Please call the Center for the Study of Local Issues during the day at 410-777-2733 to complete the survey.”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4400" dirty="0" smtClean="0"/>
              <a:t>Calling </a:t>
            </a:r>
            <a:r>
              <a:rPr lang="en-US" sz="4400" dirty="0" smtClean="0"/>
              <a:t>Instructions  p.3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33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Telephone/Office Manners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personal conversations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respondents or ANYONE ELSE – you are here to do work for CSLI not socialize</a:t>
            </a: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AACC’s academic integrity policy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to cheat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falsifying of calls and/or survey entries falls under this policy AS DOES UNNECESSARY USE OF YOUR CELL TELEPHONE</a:t>
            </a:r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abide by these policies with result in notification to your instructor and possible disciplinary action by AACC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EATING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only a short break OUTSIDE the office is permitted;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keep bottled drinks with 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 left on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Don’t use anything other than the telephone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Don't use the </a:t>
            </a:r>
            <a:r>
              <a:rPr lang="en-US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SPEAKERPHONE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42955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352800" y="3581400"/>
            <a:ext cx="2819400" cy="19760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4400" dirty="0" smtClean="0"/>
              <a:t>Calling </a:t>
            </a:r>
            <a:r>
              <a:rPr lang="en-US" sz="4400" dirty="0" smtClean="0"/>
              <a:t>Instructions p.4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121920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If needed </a:t>
            </a:r>
            <a:r>
              <a:rPr lang="en-US" dirty="0" smtClean="0">
                <a:solidFill>
                  <a:schemeClr val="tx1"/>
                </a:solidFill>
              </a:rPr>
              <a:t>explain survey purpose, how telephone number was obtained, survey is anonymous, confidential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Access in Capital, Gazette, CSLI </a:t>
            </a:r>
            <a:r>
              <a:rPr lang="en-US" dirty="0" smtClean="0">
                <a:solidFill>
                  <a:schemeClr val="tx1"/>
                </a:solidFill>
              </a:rPr>
              <a:t>website – Info re: CSLI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752600"/>
            <a:ext cx="7543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1535</TotalTime>
  <Words>706</Words>
  <Application>Microsoft Office PowerPoint</Application>
  <PresentationFormat>On-screen Show (4:3)</PresentationFormat>
  <Paragraphs>98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Palatino Linotype</vt:lpstr>
      <vt:lpstr>Times New Roman</vt:lpstr>
      <vt:lpstr>Executive</vt:lpstr>
      <vt:lpstr>Learning with the  Center for the Study of Local Issues:  Instructional Meeting</vt:lpstr>
      <vt:lpstr>Welcome!</vt:lpstr>
      <vt:lpstr>Students’ Role</vt:lpstr>
      <vt:lpstr>Students’ Participation</vt:lpstr>
      <vt:lpstr>Student Instructions: Introductory Script</vt:lpstr>
      <vt:lpstr>Telephone Numbers…</vt:lpstr>
      <vt:lpstr>Calling Instructions (p. 2)</vt:lpstr>
      <vt:lpstr>Calling Instructions  p.3</vt:lpstr>
      <vt:lpstr>Calling Instructions p.4</vt:lpstr>
      <vt:lpstr>Marking Instructions p.5</vt:lpstr>
      <vt:lpstr>Marking Instructions p.5</vt:lpstr>
      <vt:lpstr>Marking Instructions  p.5</vt:lpstr>
      <vt:lpstr>Marking Instructions</vt:lpstr>
      <vt:lpstr>Marking Instructions</vt:lpstr>
      <vt:lpstr>Finally…</vt:lpstr>
      <vt:lpstr>PowerPoint Presentation</vt:lpstr>
      <vt:lpstr>PowerPoint Presentation</vt:lpstr>
      <vt:lpstr>PowerPoint Presentation</vt:lpstr>
    </vt:vector>
  </TitlesOfParts>
  <Company>Anne Arundel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with the  Center for the Study of Local Issues:  Instructional Meeting</dc:title>
  <dc:creator>Windows User</dc:creator>
  <cp:lastModifiedBy>Dan Nataf</cp:lastModifiedBy>
  <cp:revision>19</cp:revision>
  <dcterms:created xsi:type="dcterms:W3CDTF">2015-09-17T18:20:48Z</dcterms:created>
  <dcterms:modified xsi:type="dcterms:W3CDTF">2015-10-07T19:42:25Z</dcterms:modified>
</cp:coreProperties>
</file>